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4"/>
  </p:notesMasterIdLst>
  <p:sldIdLst>
    <p:sldId id="267" r:id="rId5"/>
    <p:sldId id="266" r:id="rId6"/>
    <p:sldId id="268" r:id="rId7"/>
    <p:sldId id="269" r:id="rId8"/>
    <p:sldId id="274" r:id="rId9"/>
    <p:sldId id="272" r:id="rId10"/>
    <p:sldId id="271" r:id="rId11"/>
    <p:sldId id="270" r:id="rId12"/>
    <p:sldId id="275" r:id="rId13"/>
  </p:sldIdLst>
  <p:sldSz cx="12192000" cy="6858000"/>
  <p:notesSz cx="6858000" cy="9144000"/>
  <p:embeddedFontLst>
    <p:embeddedFont>
      <p:font typeface="Unilever Desire" pitchFamily="2" charset="-78"/>
      <p:regular r:id="rId15"/>
      <p:bold r:id="rId16"/>
      <p:italic r:id="rId17"/>
      <p:boldItalic r:id="rId18"/>
    </p:embeddedFont>
    <p:embeddedFont>
      <p:font typeface="Vazirmatn" pitchFamily="2" charset="-78"/>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8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92"/>
  </p:normalViewPr>
  <p:slideViewPr>
    <p:cSldViewPr snapToGrid="0" snapToObjects="1">
      <p:cViewPr varScale="1">
        <p:scale>
          <a:sx n="89" d="100"/>
          <a:sy n="89" d="100"/>
        </p:scale>
        <p:origin x="84" y="4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DD571-E22F-4A38-B450-8CCBD829A548}" type="datetimeFigureOut">
              <a:rPr lang="en-US"/>
              <a:t>10/14/2025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C2C40-CB1C-4820-9151-EC51EC2E7E0F}" type="slidenum">
              <a:rPr lang="en-US"/>
              <a:t>‹#›</a:t>
            </a:fld>
            <a:endParaRPr lang="en-US" dirty="0"/>
          </a:p>
        </p:txBody>
      </p:sp>
    </p:spTree>
    <p:extLst>
      <p:ext uri="{BB962C8B-B14F-4D97-AF65-F5344CB8AC3E}">
        <p14:creationId xmlns:p14="http://schemas.microsoft.com/office/powerpoint/2010/main" val="9310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pic>
        <p:nvPicPr>
          <p:cNvPr id="8" name="Picture 7" descr="Graphical user interface&#10;&#10;Description automatically generated">
            <a:extLst>
              <a:ext uri="{FF2B5EF4-FFF2-40B4-BE49-F238E27FC236}">
                <a16:creationId xmlns:a16="http://schemas.microsoft.com/office/drawing/2014/main" id="{D7436C2F-09FF-014A-84CC-E0A18AFE2C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3792" y="138819"/>
            <a:ext cx="2369315" cy="867807"/>
          </a:xfrm>
          <a:prstGeom prst="rect">
            <a:avLst/>
          </a:prstGeom>
        </p:spPr>
      </p:pic>
    </p:spTree>
    <p:extLst>
      <p:ext uri="{BB962C8B-B14F-4D97-AF65-F5344CB8AC3E}">
        <p14:creationId xmlns:p14="http://schemas.microsoft.com/office/powerpoint/2010/main" val="289720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9423-CD2E-4FE4-A0A5-BF1DF9A8B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1021-E600-4985-9CB7-C916625802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F65E1-9312-40C9-B537-2EF2373A3D58}"/>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5" name="Footer Placeholder 4">
            <a:extLst>
              <a:ext uri="{FF2B5EF4-FFF2-40B4-BE49-F238E27FC236}">
                <a16:creationId xmlns:a16="http://schemas.microsoft.com/office/drawing/2014/main" id="{9727D5D2-711E-4128-B02F-A2F5F3B7B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8A264A-3B0E-4789-8D33-E3B8BB427F16}"/>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56706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CD398-88C4-4D5A-B800-6698210896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AE657-6D14-4EC6-AF23-3733CA7ECAF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13624-5ED1-471D-B870-97A863791322}"/>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5" name="Footer Placeholder 4">
            <a:extLst>
              <a:ext uri="{FF2B5EF4-FFF2-40B4-BE49-F238E27FC236}">
                <a16:creationId xmlns:a16="http://schemas.microsoft.com/office/drawing/2014/main" id="{B3A089F5-C44A-423E-A411-0170507EB5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A2F323-E5A0-4612-B41A-6BBC2FFFEB2E}"/>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1156236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9" name="Date Placeholder 3">
            <a:extLst>
              <a:ext uri="{FF2B5EF4-FFF2-40B4-BE49-F238E27FC236}">
                <a16:creationId xmlns:a16="http://schemas.microsoft.com/office/drawing/2014/main" id="{0B5A9DDA-5C61-C94F-9C1E-F412423AF3E7}"/>
              </a:ext>
            </a:extLst>
          </p:cNvPr>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10/14/2025</a:t>
            </a:fld>
            <a:endParaRPr lang="en-US" dirty="0"/>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36217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EAB2A1-27FC-7D46-BBF1-72410CED554C}"/>
              </a:ext>
            </a:extLst>
          </p:cNvPr>
          <p:cNvSpPr>
            <a:spLocks noGrp="1"/>
          </p:cNvSpPr>
          <p:nvPr>
            <p:ph sz="quarter" idx="13"/>
          </p:nvPr>
        </p:nvSpPr>
        <p:spPr>
          <a:xfrm>
            <a:off x="450596" y="2560320"/>
            <a:ext cx="9445752" cy="3977640"/>
          </a:xfrm>
          <a:prstGeom prst="rect">
            <a:avLst/>
          </a:prstGeo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8" name="Straight Connector 7">
            <a:extLst>
              <a:ext uri="{FF2B5EF4-FFF2-40B4-BE49-F238E27FC236}">
                <a16:creationId xmlns:a16="http://schemas.microsoft.com/office/drawing/2014/main" id="{1170A3AA-4210-FB4E-9790-9D6891AFF655}"/>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B6F196-1924-E341-B33B-77AEF4A875CF}"/>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73648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E2BF-67D0-421C-B0EA-C2FDA38E908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ED459D-4DBB-4B08-B28E-38CB294598EB}"/>
              </a:ext>
            </a:extLst>
          </p:cNvPr>
          <p:cNvSpPr>
            <a:spLocks noGrp="1"/>
          </p:cNvSpPr>
          <p:nvPr>
            <p:ph sz="half" idx="1"/>
          </p:nvPr>
        </p:nvSpPr>
        <p:spPr>
          <a:xfrm>
            <a:off x="838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5826-9D5D-45F7-9039-C9593873510D}"/>
              </a:ext>
            </a:extLst>
          </p:cNvPr>
          <p:cNvSpPr>
            <a:spLocks noGrp="1"/>
          </p:cNvSpPr>
          <p:nvPr>
            <p:ph sz="half" idx="2"/>
          </p:nvPr>
        </p:nvSpPr>
        <p:spPr>
          <a:xfrm>
            <a:off x="6172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C35230-6E6B-4AE2-A238-476A2293EE28}"/>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6" name="Footer Placeholder 5">
            <a:extLst>
              <a:ext uri="{FF2B5EF4-FFF2-40B4-BE49-F238E27FC236}">
                <a16:creationId xmlns:a16="http://schemas.microsoft.com/office/drawing/2014/main" id="{B3EC195B-3566-4F5A-8A17-C0D96E0DC8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A64FFA-F5D7-4974-90D5-37C1E4F5D4C4}"/>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128401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3013-51BB-4A17-B3BD-969427C676B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65D238-163E-4CA0-8D72-013A528AF55D}"/>
              </a:ext>
            </a:extLst>
          </p:cNvPr>
          <p:cNvSpPr>
            <a:spLocks noGrp="1"/>
          </p:cNvSpPr>
          <p:nvPr>
            <p:ph type="body" idx="1"/>
          </p:nvPr>
        </p:nvSpPr>
        <p:spPr>
          <a:xfrm>
            <a:off x="839789" y="1681164"/>
            <a:ext cx="5157787"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FD3-F57E-442B-B0D6-44B28B98ABBA}"/>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678E-A9F6-402F-AB68-0001BA3C2376}"/>
              </a:ext>
            </a:extLst>
          </p:cNvPr>
          <p:cNvSpPr>
            <a:spLocks noGrp="1"/>
          </p:cNvSpPr>
          <p:nvPr>
            <p:ph type="body" sz="quarter" idx="3"/>
          </p:nvPr>
        </p:nvSpPr>
        <p:spPr>
          <a:xfrm>
            <a:off x="6172201" y="1681164"/>
            <a:ext cx="5183188"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1CE1F-0133-4A8E-9510-3927C275ADB7}"/>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12791-1A66-47A2-B8AB-CF2C8494CA0A}"/>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8" name="Footer Placeholder 7">
            <a:extLst>
              <a:ext uri="{FF2B5EF4-FFF2-40B4-BE49-F238E27FC236}">
                <a16:creationId xmlns:a16="http://schemas.microsoft.com/office/drawing/2014/main" id="{4433D370-BE25-4CF9-8D18-A8B0D6286A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CFF9EFB-2082-4B18-8532-2E058DF98F6F}"/>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3793323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482C-C319-43FD-93FF-980D21E2E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203A496-9194-4AF3-A700-304E648B30AF}"/>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4" name="Footer Placeholder 3">
            <a:extLst>
              <a:ext uri="{FF2B5EF4-FFF2-40B4-BE49-F238E27FC236}">
                <a16:creationId xmlns:a16="http://schemas.microsoft.com/office/drawing/2014/main" id="{5303CEB3-10DB-4C6B-B786-6EA61FEAF4E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6A844B-2D32-4E86-8B10-61DBDBE59C29}"/>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398374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21782B-EB6A-4988-856E-D6637A15B30A}"/>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3" name="Footer Placeholder 2">
            <a:extLst>
              <a:ext uri="{FF2B5EF4-FFF2-40B4-BE49-F238E27FC236}">
                <a16:creationId xmlns:a16="http://schemas.microsoft.com/office/drawing/2014/main" id="{161005B5-4499-443A-AEC7-4504692A5F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75E9E49-7000-42FC-9389-8FC847AA8505}"/>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218306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FE04-76D2-4EE9-82B4-6CF8BDAEF1A2}"/>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215A4-C64A-4FDE-8E67-809F9ECFC281}"/>
              </a:ext>
            </a:extLst>
          </p:cNvPr>
          <p:cNvSpPr>
            <a:spLocks noGrp="1"/>
          </p:cNvSpPr>
          <p:nvPr>
            <p:ph idx="1"/>
          </p:nvPr>
        </p:nvSpPr>
        <p:spPr>
          <a:xfrm>
            <a:off x="5183189"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99654-FEE0-4F7C-9F7E-E61364191555}"/>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672D7-560C-46F5-B38A-5864AF61BD82}"/>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6" name="Footer Placeholder 5">
            <a:extLst>
              <a:ext uri="{FF2B5EF4-FFF2-40B4-BE49-F238E27FC236}">
                <a16:creationId xmlns:a16="http://schemas.microsoft.com/office/drawing/2014/main" id="{83333971-AB39-461C-BCDD-6F82E9DF4F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7803C-62B5-41B0-9BE1-73F066620140}"/>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263083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23E-938F-438E-ACC4-357650D6A3F1}"/>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2DA9-4F67-4E76-B94A-2A066F0CC926}"/>
              </a:ext>
            </a:extLst>
          </p:cNvPr>
          <p:cNvSpPr>
            <a:spLocks noGrp="1"/>
          </p:cNvSpPr>
          <p:nvPr>
            <p:ph type="pic" idx="1"/>
          </p:nvPr>
        </p:nvSpPr>
        <p:spPr>
          <a:xfrm>
            <a:off x="5183189" y="987426"/>
            <a:ext cx="6172200" cy="4873625"/>
          </a:xfrm>
          <a:prstGeom prst="rect">
            <a:avLst/>
          </a:prstGeo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3" indent="0">
              <a:buNone/>
              <a:defRPr sz="2000"/>
            </a:lvl5pPr>
            <a:lvl6pPr marL="2285978" indent="0">
              <a:buNone/>
              <a:defRPr sz="2000"/>
            </a:lvl6pPr>
            <a:lvl7pPr marL="2743174" indent="0">
              <a:buNone/>
              <a:defRPr sz="2000"/>
            </a:lvl7pPr>
            <a:lvl8pPr marL="3200370" indent="0">
              <a:buNone/>
              <a:defRPr sz="2000"/>
            </a:lvl8pPr>
            <a:lvl9pPr marL="3657565"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6E2FDD4-868B-425C-9784-E80DB7C0150E}"/>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53192-BC34-458B-84D8-10413109E1AF}"/>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6" name="Footer Placeholder 5">
            <a:extLst>
              <a:ext uri="{FF2B5EF4-FFF2-40B4-BE49-F238E27FC236}">
                <a16:creationId xmlns:a16="http://schemas.microsoft.com/office/drawing/2014/main" id="{AC4140DD-DF78-4ACA-994A-2C80E820B3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255A00-460B-4060-8FC4-6AE015CD05AA}"/>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414278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8DD69-FB8A-4188-BFE4-CBF509E5E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15C50-137C-4155-8543-556E7E213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6A1DE-66DD-40F1-896C-01B693106E56}"/>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r" rtl="1">
              <a:defRPr sz="1200">
                <a:solidFill>
                  <a:schemeClr val="tx1">
                    <a:tint val="75000"/>
                  </a:schemeClr>
                </a:solidFill>
                <a:latin typeface="Vazirmatn" pitchFamily="2" charset="-78"/>
                <a:cs typeface="Vazirmatn" pitchFamily="2" charset="-78"/>
              </a:defRPr>
            </a:lvl1pPr>
          </a:lstStyle>
          <a:p>
            <a:fld id="{703E2F8D-62B3-48AF-BAF5-944399905ED0}" type="datetimeFigureOut">
              <a:rPr lang="en-US" smtClean="0"/>
              <a:pPr/>
              <a:t>10/14/2025</a:t>
            </a:fld>
            <a:endParaRPr lang="en-US" dirty="0"/>
          </a:p>
        </p:txBody>
      </p:sp>
      <p:sp>
        <p:nvSpPr>
          <p:cNvPr id="5" name="Footer Placeholder 4">
            <a:extLst>
              <a:ext uri="{FF2B5EF4-FFF2-40B4-BE49-F238E27FC236}">
                <a16:creationId xmlns:a16="http://schemas.microsoft.com/office/drawing/2014/main" id="{E07912B1-2F8B-49C2-9253-FDAAEF5D945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r" rtl="1">
              <a:defRPr sz="1200">
                <a:solidFill>
                  <a:schemeClr val="tx1">
                    <a:tint val="75000"/>
                  </a:schemeClr>
                </a:solidFill>
                <a:latin typeface="Vazirmatn" pitchFamily="2" charset="-78"/>
                <a:cs typeface="Vazirmatn" pitchFamily="2" charset="-78"/>
              </a:defRPr>
            </a:lvl1pPr>
          </a:lstStyle>
          <a:p>
            <a:endParaRPr lang="en-US" dirty="0"/>
          </a:p>
        </p:txBody>
      </p:sp>
      <p:sp>
        <p:nvSpPr>
          <p:cNvPr id="6" name="Slide Number Placeholder 5">
            <a:extLst>
              <a:ext uri="{FF2B5EF4-FFF2-40B4-BE49-F238E27FC236}">
                <a16:creationId xmlns:a16="http://schemas.microsoft.com/office/drawing/2014/main" id="{4743CF23-BB91-472C-8560-11C5F5282E38}"/>
              </a:ext>
            </a:extLst>
          </p:cNvPr>
          <p:cNvSpPr>
            <a:spLocks noGrp="1"/>
          </p:cNvSpPr>
          <p:nvPr>
            <p:ph type="sldNum" sz="quarter" idx="4"/>
          </p:nvPr>
        </p:nvSpPr>
        <p:spPr>
          <a:xfrm>
            <a:off x="8610600" y="6356351"/>
            <a:ext cx="2743201" cy="365125"/>
          </a:xfrm>
          <a:prstGeom prst="rect">
            <a:avLst/>
          </a:prstGeom>
        </p:spPr>
        <p:txBody>
          <a:bodyPr vert="horz" lIns="91440" tIns="45720" rIns="91440" bIns="45720" rtlCol="0" anchor="ctr"/>
          <a:lstStyle>
            <a:lvl1pPr algn="r" rtl="1">
              <a:defRPr sz="1200">
                <a:solidFill>
                  <a:schemeClr val="tx1">
                    <a:tint val="75000"/>
                  </a:schemeClr>
                </a:solidFill>
                <a:latin typeface="Vazirmatn" pitchFamily="2" charset="-78"/>
                <a:cs typeface="Vazirmatn" pitchFamily="2" charset="-78"/>
              </a:defRPr>
            </a:lvl1pPr>
          </a:lstStyle>
          <a:p>
            <a:fld id="{5F44216D-285E-4743-ADC0-F517FFC76697}" type="slidenum">
              <a:rPr lang="en-US" smtClean="0"/>
              <a:pPr/>
              <a:t>‹#›</a:t>
            </a:fld>
            <a:endParaRPr lang="en-US" dirty="0"/>
          </a:p>
        </p:txBody>
      </p:sp>
    </p:spTree>
    <p:extLst>
      <p:ext uri="{BB962C8B-B14F-4D97-AF65-F5344CB8AC3E}">
        <p14:creationId xmlns:p14="http://schemas.microsoft.com/office/powerpoint/2010/main" val="68291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391" rtl="1" eaLnBrk="1" latinLnBrk="0" hangingPunct="1">
        <a:lnSpc>
          <a:spcPct val="90000"/>
        </a:lnSpc>
        <a:spcBef>
          <a:spcPct val="0"/>
        </a:spcBef>
        <a:buNone/>
        <a:defRPr sz="4400" kern="1200">
          <a:solidFill>
            <a:schemeClr val="tx1"/>
          </a:solidFill>
          <a:latin typeface="Vazirmatn" pitchFamily="2" charset="-78"/>
          <a:ea typeface="+mj-ea"/>
          <a:cs typeface="Vazirmatn" pitchFamily="2" charset="-78"/>
        </a:defRPr>
      </a:lvl1pPr>
    </p:titleStyle>
    <p:bodyStyle>
      <a:lvl1pPr marL="228598" indent="-228598" algn="r" defTabSz="914391" rtl="1" eaLnBrk="1" latinLnBrk="0" hangingPunct="1">
        <a:lnSpc>
          <a:spcPct val="90000"/>
        </a:lnSpc>
        <a:spcBef>
          <a:spcPts val="1000"/>
        </a:spcBef>
        <a:buFont typeface="Arial" panose="020B0604020202020204" pitchFamily="34" charset="0"/>
        <a:buChar char="•"/>
        <a:defRPr sz="2800" kern="1200">
          <a:solidFill>
            <a:schemeClr val="tx1"/>
          </a:solidFill>
          <a:latin typeface="Vazirmatn" pitchFamily="2" charset="-78"/>
          <a:ea typeface="+mn-ea"/>
          <a:cs typeface="Vazirmatn" pitchFamily="2" charset="-78"/>
        </a:defRPr>
      </a:lvl1pPr>
      <a:lvl2pPr marL="685793" indent="-228598" algn="r" defTabSz="914391" rtl="1" eaLnBrk="1" latinLnBrk="0" hangingPunct="1">
        <a:lnSpc>
          <a:spcPct val="90000"/>
        </a:lnSpc>
        <a:spcBef>
          <a:spcPts val="500"/>
        </a:spcBef>
        <a:buFont typeface="Arial" panose="020B0604020202020204" pitchFamily="34" charset="0"/>
        <a:buChar char="•"/>
        <a:defRPr sz="2400" kern="1200">
          <a:solidFill>
            <a:schemeClr val="tx1"/>
          </a:solidFill>
          <a:latin typeface="Vazirmatn" pitchFamily="2" charset="-78"/>
          <a:ea typeface="+mn-ea"/>
          <a:cs typeface="Vazirmatn" pitchFamily="2" charset="-78"/>
        </a:defRPr>
      </a:lvl2pPr>
      <a:lvl3pPr marL="1142989" indent="-228598" algn="r" defTabSz="914391" rtl="1" eaLnBrk="1" latinLnBrk="0" hangingPunct="1">
        <a:lnSpc>
          <a:spcPct val="90000"/>
        </a:lnSpc>
        <a:spcBef>
          <a:spcPts val="500"/>
        </a:spcBef>
        <a:buFont typeface="Arial" panose="020B0604020202020204" pitchFamily="34" charset="0"/>
        <a:buChar char="•"/>
        <a:defRPr sz="2000" kern="1200">
          <a:solidFill>
            <a:schemeClr val="tx1"/>
          </a:solidFill>
          <a:latin typeface="Vazirmatn" pitchFamily="2" charset="-78"/>
          <a:ea typeface="+mn-ea"/>
          <a:cs typeface="Vazirmatn" pitchFamily="2" charset="-78"/>
        </a:defRPr>
      </a:lvl3pPr>
      <a:lvl4pPr marL="1600185"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Vazirmatn" pitchFamily="2" charset="-78"/>
          <a:ea typeface="+mn-ea"/>
          <a:cs typeface="Vazirmatn" pitchFamily="2" charset="-78"/>
        </a:defRPr>
      </a:lvl4pPr>
      <a:lvl5pPr marL="2057380"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Vazirmatn" pitchFamily="2" charset="-78"/>
          <a:ea typeface="+mn-ea"/>
          <a:cs typeface="Vazirmatn" pitchFamily="2" charset="-78"/>
        </a:defRPr>
      </a:lvl5pPr>
      <a:lvl6pPr marL="2514576"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391" rtl="1" eaLnBrk="1" latinLnBrk="0" hangingPunct="1">
        <a:defRPr sz="1800" kern="1200">
          <a:solidFill>
            <a:schemeClr val="tx1"/>
          </a:solidFill>
          <a:latin typeface="+mn-lt"/>
          <a:ea typeface="+mn-ea"/>
          <a:cs typeface="+mn-cs"/>
        </a:defRPr>
      </a:lvl1pPr>
      <a:lvl2pPr marL="457196" algn="r" defTabSz="914391" rtl="1" eaLnBrk="1" latinLnBrk="0" hangingPunct="1">
        <a:defRPr sz="1800" kern="1200">
          <a:solidFill>
            <a:schemeClr val="tx1"/>
          </a:solidFill>
          <a:latin typeface="+mn-lt"/>
          <a:ea typeface="+mn-ea"/>
          <a:cs typeface="+mn-cs"/>
        </a:defRPr>
      </a:lvl2pPr>
      <a:lvl3pPr marL="914391" algn="r" defTabSz="914391" rtl="1" eaLnBrk="1" latinLnBrk="0" hangingPunct="1">
        <a:defRPr sz="1800" kern="1200">
          <a:solidFill>
            <a:schemeClr val="tx1"/>
          </a:solidFill>
          <a:latin typeface="+mn-lt"/>
          <a:ea typeface="+mn-ea"/>
          <a:cs typeface="+mn-cs"/>
        </a:defRPr>
      </a:lvl3pPr>
      <a:lvl4pPr marL="1371587" algn="r" defTabSz="914391" rtl="1" eaLnBrk="1" latinLnBrk="0" hangingPunct="1">
        <a:defRPr sz="1800" kern="1200">
          <a:solidFill>
            <a:schemeClr val="tx1"/>
          </a:solidFill>
          <a:latin typeface="+mn-lt"/>
          <a:ea typeface="+mn-ea"/>
          <a:cs typeface="+mn-cs"/>
        </a:defRPr>
      </a:lvl4pPr>
      <a:lvl5pPr marL="1828783" algn="r" defTabSz="914391" rtl="1" eaLnBrk="1" latinLnBrk="0" hangingPunct="1">
        <a:defRPr sz="1800" kern="1200">
          <a:solidFill>
            <a:schemeClr val="tx1"/>
          </a:solidFill>
          <a:latin typeface="+mn-lt"/>
          <a:ea typeface="+mn-ea"/>
          <a:cs typeface="+mn-cs"/>
        </a:defRPr>
      </a:lvl5pPr>
      <a:lvl6pPr marL="2285978" algn="r" defTabSz="914391" rtl="1" eaLnBrk="1" latinLnBrk="0" hangingPunct="1">
        <a:defRPr sz="1800" kern="1200">
          <a:solidFill>
            <a:schemeClr val="tx1"/>
          </a:solidFill>
          <a:latin typeface="+mn-lt"/>
          <a:ea typeface="+mn-ea"/>
          <a:cs typeface="+mn-cs"/>
        </a:defRPr>
      </a:lvl6pPr>
      <a:lvl7pPr marL="2743174" algn="r" defTabSz="914391" rtl="1" eaLnBrk="1" latinLnBrk="0" hangingPunct="1">
        <a:defRPr sz="1800" kern="1200">
          <a:solidFill>
            <a:schemeClr val="tx1"/>
          </a:solidFill>
          <a:latin typeface="+mn-lt"/>
          <a:ea typeface="+mn-ea"/>
          <a:cs typeface="+mn-cs"/>
        </a:defRPr>
      </a:lvl7pPr>
      <a:lvl8pPr marL="3200370" algn="r" defTabSz="914391" rtl="1" eaLnBrk="1" latinLnBrk="0" hangingPunct="1">
        <a:defRPr sz="1800" kern="1200">
          <a:solidFill>
            <a:schemeClr val="tx1"/>
          </a:solidFill>
          <a:latin typeface="+mn-lt"/>
          <a:ea typeface="+mn-ea"/>
          <a:cs typeface="+mn-cs"/>
        </a:defRPr>
      </a:lvl8pPr>
      <a:lvl9pPr marL="3657565" algn="r" defTabSz="914391"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A40DE35-8E64-B087-C848-9927A560FD0A}"/>
              </a:ext>
            </a:extLst>
          </p:cNvPr>
          <p:cNvSpPr>
            <a:spLocks noGrp="1"/>
          </p:cNvSpPr>
          <p:nvPr>
            <p:ph sz="quarter" idx="13"/>
          </p:nvPr>
        </p:nvSpPr>
        <p:spPr>
          <a:xfrm>
            <a:off x="388261" y="1162561"/>
            <a:ext cx="11281132" cy="5313926"/>
          </a:xfrm>
        </p:spPr>
        <p:txBody>
          <a:bodyPr>
            <a:normAutofit/>
          </a:bodyPr>
          <a:lstStyle/>
          <a:p>
            <a:pPr marL="0" indent="0">
              <a:lnSpc>
                <a:spcPct val="120000"/>
              </a:lnSpc>
              <a:buNone/>
            </a:pPr>
            <a:r>
              <a:rPr lang="fa-IR" sz="1400" dirty="0"/>
              <a:t>همکار گرامی  </a:t>
            </a:r>
          </a:p>
          <a:p>
            <a:pPr marL="0" indent="0">
              <a:lnSpc>
                <a:spcPct val="120000"/>
              </a:lnSpc>
              <a:buNone/>
            </a:pPr>
            <a:r>
              <a:rPr lang="fa-IR" sz="1400" dirty="0"/>
              <a:t>با سلام و احترام</a:t>
            </a:r>
          </a:p>
          <a:p>
            <a:pPr marL="0" indent="0">
              <a:lnSpc>
                <a:spcPct val="120000"/>
              </a:lnSpc>
              <a:buNone/>
            </a:pPr>
            <a:r>
              <a:rPr lang="fa-IR" sz="1400" dirty="0"/>
              <a:t>ضمن قدردانی از همکاری ارزشمند شما در این پژوهش، به استحضار می‌رسد که مطالعه حاضر با هدف ارزیابی کاربرد نرم‌افزار تحت وب «روش شاخص کلیدی» (</a:t>
            </a:r>
            <a:r>
              <a:rPr lang="en-US" sz="1400" dirty="0"/>
              <a:t>KIM</a:t>
            </a:r>
            <a:r>
              <a:rPr lang="fa-IR" sz="1400" dirty="0"/>
              <a:t>) در سنجش بار کار فیزیکی در فعالیت‌های شغلی انجام می‌شود. با توجه به اهمیت شناسایی دقیق عوامل خطر و ضرورت استفاده از ابزارهای ارگونومی متناسب با شرایط فرهنگی و کاری کشور، مشارکت شما در این مرحله از تحقیق بسیار ارزشمند خواهد بود. در این مرحله، تعداد ۷ فعالیت فرعی شامل ویدیو و توضیحات مربوطه در اختیار شما قرار گرفته است. خواهشمند است:</a:t>
            </a:r>
          </a:p>
          <a:p>
            <a:pPr marL="0" indent="0">
              <a:lnSpc>
                <a:spcPct val="120000"/>
              </a:lnSpc>
              <a:buNone/>
            </a:pPr>
            <a:r>
              <a:rPr lang="fa-IR" sz="1400" dirty="0"/>
              <a:t>1. با استفاده از نرم‌افزار «روش شاخص کلیدی»، هر فعالیت را طبق توضیحات ارزیابی فرمایید. (نیاز به تکمیل قسمت مشخصات به غیر از نام ارزیاب نیست)</a:t>
            </a:r>
          </a:p>
          <a:p>
            <a:pPr marL="0" indent="0">
              <a:lnSpc>
                <a:spcPct val="120000"/>
              </a:lnSpc>
              <a:buNone/>
            </a:pPr>
            <a:r>
              <a:rPr lang="fa-IR" sz="1400" dirty="0"/>
              <a:t>2. پس از تکمیل ارزیابی هر فعالیت، خروجی</a:t>
            </a:r>
            <a:r>
              <a:rPr lang="en-US" sz="1400" dirty="0"/>
              <a:t>PDF </a:t>
            </a:r>
            <a:r>
              <a:rPr lang="fa-IR" sz="1400" dirty="0"/>
              <a:t> نرم‌افزار را ذخیره نمایید.  </a:t>
            </a:r>
          </a:p>
          <a:p>
            <a:pPr marL="0" indent="0">
              <a:lnSpc>
                <a:spcPct val="120000"/>
              </a:lnSpc>
              <a:buNone/>
            </a:pPr>
            <a:r>
              <a:rPr lang="fa-IR" sz="1400" dirty="0"/>
              <a:t>3. در پایان، فایل‌های </a:t>
            </a:r>
            <a:r>
              <a:rPr lang="en-US" sz="1400" dirty="0"/>
              <a:t>PDF</a:t>
            </a:r>
            <a:r>
              <a:rPr lang="fa-IR" sz="1400" dirty="0"/>
              <a:t> مربوط به هر ۷ فعالیت را به آدرس ایمیل زیر ارسال فرمایید:</a:t>
            </a:r>
          </a:p>
          <a:p>
            <a:pPr marL="0" indent="0">
              <a:lnSpc>
                <a:spcPct val="120000"/>
              </a:lnSpc>
              <a:buNone/>
            </a:pPr>
            <a:r>
              <a:rPr lang="en-US" sz="1400" dirty="0"/>
              <a:t>ahmad.salimi@aol.com</a:t>
            </a:r>
          </a:p>
          <a:p>
            <a:pPr marL="0" indent="0">
              <a:lnSpc>
                <a:spcPct val="120000"/>
              </a:lnSpc>
              <a:buNone/>
            </a:pPr>
            <a:r>
              <a:rPr lang="fa-IR" sz="1400" dirty="0"/>
              <a:t>اطلاعات حاصل از ارزیابی‌های شما نقش مهمی در بررسی قابلیت‌های این نرم‌افزار و بهبود آن خواهد داشت. از همکاری صمیمانه‌تان صمیمانه سپاسگزاریم.</a:t>
            </a:r>
          </a:p>
          <a:p>
            <a:pPr marL="0" indent="0">
              <a:lnSpc>
                <a:spcPct val="120000"/>
              </a:lnSpc>
              <a:buNone/>
            </a:pPr>
            <a:endParaRPr lang="fa-IR" sz="1400" dirty="0"/>
          </a:p>
          <a:p>
            <a:pPr marL="0" indent="0">
              <a:lnSpc>
                <a:spcPct val="120000"/>
              </a:lnSpc>
              <a:buNone/>
            </a:pPr>
            <a:r>
              <a:rPr lang="fa-IR" sz="1400" dirty="0"/>
              <a:t>با احترام  </a:t>
            </a:r>
          </a:p>
          <a:p>
            <a:pPr marL="0" indent="0">
              <a:lnSpc>
                <a:spcPct val="120000"/>
              </a:lnSpc>
              <a:buNone/>
            </a:pPr>
            <a:r>
              <a:rPr lang="fa-IR" sz="1400" dirty="0"/>
              <a:t>احمد سلیمی</a:t>
            </a:r>
          </a:p>
        </p:txBody>
      </p:sp>
      <p:sp>
        <p:nvSpPr>
          <p:cNvPr id="6" name="Title 5">
            <a:extLst>
              <a:ext uri="{FF2B5EF4-FFF2-40B4-BE49-F238E27FC236}">
                <a16:creationId xmlns:a16="http://schemas.microsoft.com/office/drawing/2014/main" id="{33D4CC0C-7288-D25B-FD75-A6E4D2365433}"/>
              </a:ext>
            </a:extLst>
          </p:cNvPr>
          <p:cNvSpPr>
            <a:spLocks noGrp="1"/>
          </p:cNvSpPr>
          <p:nvPr>
            <p:ph type="title"/>
          </p:nvPr>
        </p:nvSpPr>
        <p:spPr>
          <a:xfrm>
            <a:off x="2522421" y="381514"/>
            <a:ext cx="9146972" cy="640080"/>
          </a:xfrm>
        </p:spPr>
        <p:txBody>
          <a:bodyPr/>
          <a:lstStyle/>
          <a:p>
            <a:r>
              <a:rPr lang="fa-IR" dirty="0"/>
              <a:t>مقدمه</a:t>
            </a:r>
          </a:p>
        </p:txBody>
      </p:sp>
    </p:spTree>
    <p:extLst>
      <p:ext uri="{BB962C8B-B14F-4D97-AF65-F5344CB8AC3E}">
        <p14:creationId xmlns:p14="http://schemas.microsoft.com/office/powerpoint/2010/main" val="3650758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8001566" y="-708814"/>
            <a:ext cx="3932237" cy="1600200"/>
          </a:xfrm>
        </p:spPr>
        <p:txBody>
          <a:bodyPr/>
          <a:lstStyle/>
          <a:p>
            <a:pPr algn="ctr"/>
            <a:r>
              <a:rPr lang="en-US" b="1" dirty="0"/>
              <a:t>KIM-PP</a:t>
            </a:r>
          </a:p>
        </p:txBody>
      </p:sp>
      <p:pic>
        <p:nvPicPr>
          <p:cNvPr id="14" name="Picture 13">
            <a:extLst>
              <a:ext uri="{FF2B5EF4-FFF2-40B4-BE49-F238E27FC236}">
                <a16:creationId xmlns:a16="http://schemas.microsoft.com/office/drawing/2014/main" id="{BD21F034-9612-FC74-4690-62865955DF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2606" y="891386"/>
            <a:ext cx="2531575" cy="2561713"/>
          </a:xfrm>
          <a:prstGeom prst="rect">
            <a:avLst/>
          </a:prstGeom>
        </p:spPr>
      </p:pic>
      <p:sp>
        <p:nvSpPr>
          <p:cNvPr id="16" name="TextBox 15">
            <a:extLst>
              <a:ext uri="{FF2B5EF4-FFF2-40B4-BE49-F238E27FC236}">
                <a16:creationId xmlns:a16="http://schemas.microsoft.com/office/drawing/2014/main" id="{2D1A6AF7-3EB1-A889-49E7-604A94D7DCB4}"/>
              </a:ext>
            </a:extLst>
          </p:cNvPr>
          <p:cNvSpPr txBox="1"/>
          <p:nvPr/>
        </p:nvSpPr>
        <p:spPr>
          <a:xfrm>
            <a:off x="6946985" y="3453099"/>
            <a:ext cx="4440154" cy="2677656"/>
          </a:xfrm>
          <a:prstGeom prst="rect">
            <a:avLst/>
          </a:prstGeom>
          <a:noFill/>
        </p:spPr>
        <p:txBody>
          <a:bodyPr wrap="square" rtlCol="1">
            <a:spAutoFit/>
          </a:bodyPr>
          <a:lstStyle/>
          <a:p>
            <a:pPr algn="just" rtl="1"/>
            <a:r>
              <a:rPr lang="fa-IR" sz="1400" dirty="0">
                <a:latin typeface="Vazirmatn" pitchFamily="2" charset="-78"/>
                <a:cs typeface="Vazirmatn" pitchFamily="2" charset="-78"/>
              </a:rPr>
              <a:t>در این وظیفه، فرد روزانه البسه شسته‌شده را با استفاده از ترولی مخصوص از محل ماشین لباسشویی به بخش خشک‌کن منتقل می‌کند. وزن تقریبی ترولی حدود ۵۰ کیلوگرم بوده و وزن البسه در هر بار جابجایی بین ۱۰۰ تا ۱۳۰ کیلوگرم متغیر است. مسیر رفت هر چرخه به‌طور متوسط ۲۵ متر طول دارد و این جابجایی بسته به نیاز، تا حداکثر ۸ بار در روز تکرار می‌شود.</a:t>
            </a:r>
          </a:p>
          <a:p>
            <a:pPr algn="just" rtl="1"/>
            <a:r>
              <a:rPr lang="fa-IR" sz="1400" dirty="0">
                <a:latin typeface="Vazirmatn" pitchFamily="2" charset="-78"/>
                <a:cs typeface="Vazirmatn" pitchFamily="2" charset="-78"/>
              </a:rPr>
              <a:t>محیط کاری دارای رطوبت بالا بوده و کف آن از جنس موزاییک است. در مسیر حرکت، برخی موانع وجود دارد که عبور ترولی را دشوارتر می‌سازد. چرخ‌های ترولی ثابت هستند و فاقد سیستم ترمز می‌باشند.</a:t>
            </a:r>
          </a:p>
          <a:p>
            <a:pPr algn="just" rtl="1"/>
            <a:r>
              <a:rPr lang="fa-IR" sz="1400" dirty="0">
                <a:latin typeface="Vazirmatn" pitchFamily="2" charset="-78"/>
                <a:cs typeface="Vazirmatn" pitchFamily="2" charset="-78"/>
              </a:rPr>
              <a:t>علاوه بر این وظیفه، فرد به‌صورت متناوب در طول روز مسئول جداسازی البسه و کار با ماشین لباسشویی نیز هست.</a:t>
            </a:r>
          </a:p>
        </p:txBody>
      </p:sp>
      <p:sp>
        <p:nvSpPr>
          <p:cNvPr id="19" name="TextBox 18">
            <a:extLst>
              <a:ext uri="{FF2B5EF4-FFF2-40B4-BE49-F238E27FC236}">
                <a16:creationId xmlns:a16="http://schemas.microsoft.com/office/drawing/2014/main" id="{16C17304-626A-EFD6-2C43-2C94D7E468D6}"/>
              </a:ext>
            </a:extLst>
          </p:cNvPr>
          <p:cNvSpPr txBox="1"/>
          <p:nvPr/>
        </p:nvSpPr>
        <p:spPr>
          <a:xfrm>
            <a:off x="2915034" y="522054"/>
            <a:ext cx="1902443" cy="369332"/>
          </a:xfrm>
          <a:prstGeom prst="rect">
            <a:avLst/>
          </a:prstGeom>
          <a:noFill/>
        </p:spPr>
        <p:txBody>
          <a:bodyPr wrap="square" rtlCol="1">
            <a:spAutoFit/>
          </a:bodyPr>
          <a:lstStyle/>
          <a:p>
            <a:r>
              <a:rPr lang="fa-IR" dirty="0">
                <a:latin typeface="Vazirmatn" pitchFamily="2" charset="-78"/>
                <a:cs typeface="Vazirmatn" pitchFamily="2" charset="-78"/>
              </a:rPr>
              <a:t>ویدیوی پوسچر 1</a:t>
            </a:r>
          </a:p>
        </p:txBody>
      </p:sp>
      <p:pic>
        <p:nvPicPr>
          <p:cNvPr id="4" name="pp">
            <a:hlinkClick r:id="" action="ppaction://media"/>
            <a:extLst>
              <a:ext uri="{FF2B5EF4-FFF2-40B4-BE49-F238E27FC236}">
                <a16:creationId xmlns:a16="http://schemas.microsoft.com/office/drawing/2014/main" id="{FE22C298-92BE-0781-3597-40E9056CAD1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4080"/>
          <a:stretch>
            <a:fillRect/>
          </a:stretch>
        </p:blipFill>
        <p:spPr>
          <a:xfrm>
            <a:off x="2460350" y="1336115"/>
            <a:ext cx="2784666" cy="4999831"/>
          </a:xfrm>
          <a:prstGeom prst="rect">
            <a:avLst/>
          </a:prstGeom>
        </p:spPr>
      </p:pic>
    </p:spTree>
    <p:extLst>
      <p:ext uri="{BB962C8B-B14F-4D97-AF65-F5344CB8AC3E}">
        <p14:creationId xmlns:p14="http://schemas.microsoft.com/office/powerpoint/2010/main" val="107943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242EF-A1F3-31D7-E66D-66E9AFB70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5C5AC-E34D-1750-5804-9E593F21B844}"/>
              </a:ext>
            </a:extLst>
          </p:cNvPr>
          <p:cNvSpPr>
            <a:spLocks noGrp="1"/>
          </p:cNvSpPr>
          <p:nvPr>
            <p:ph type="title"/>
          </p:nvPr>
        </p:nvSpPr>
        <p:spPr>
          <a:xfrm>
            <a:off x="8001566" y="-708814"/>
            <a:ext cx="3932237" cy="1600200"/>
          </a:xfrm>
        </p:spPr>
        <p:txBody>
          <a:bodyPr/>
          <a:lstStyle/>
          <a:p>
            <a:pPr algn="ctr"/>
            <a:r>
              <a:rPr lang="en-US" b="1" dirty="0"/>
              <a:t>KIM-LHC</a:t>
            </a:r>
          </a:p>
        </p:txBody>
      </p:sp>
      <p:pic>
        <p:nvPicPr>
          <p:cNvPr id="14" name="Picture 13">
            <a:extLst>
              <a:ext uri="{FF2B5EF4-FFF2-40B4-BE49-F238E27FC236}">
                <a16:creationId xmlns:a16="http://schemas.microsoft.com/office/drawing/2014/main" id="{5919DAC5-9349-96E2-4A2A-601E9DB5BC8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905171"/>
            <a:ext cx="2531575" cy="2534142"/>
          </a:xfrm>
          <a:prstGeom prst="rect">
            <a:avLst/>
          </a:prstGeom>
        </p:spPr>
      </p:pic>
      <p:sp>
        <p:nvSpPr>
          <p:cNvPr id="16" name="TextBox 15">
            <a:extLst>
              <a:ext uri="{FF2B5EF4-FFF2-40B4-BE49-F238E27FC236}">
                <a16:creationId xmlns:a16="http://schemas.microsoft.com/office/drawing/2014/main" id="{B5FBF028-6835-2A8C-0937-74ACCFA34461}"/>
              </a:ext>
            </a:extLst>
          </p:cNvPr>
          <p:cNvSpPr txBox="1"/>
          <p:nvPr/>
        </p:nvSpPr>
        <p:spPr>
          <a:xfrm>
            <a:off x="6946985" y="3453099"/>
            <a:ext cx="4440154" cy="2031325"/>
          </a:xfrm>
          <a:prstGeom prst="rect">
            <a:avLst/>
          </a:prstGeom>
          <a:noFill/>
        </p:spPr>
        <p:txBody>
          <a:bodyPr wrap="square" rtlCol="1">
            <a:spAutoFit/>
          </a:bodyPr>
          <a:lstStyle/>
          <a:p>
            <a:pPr algn="just" rtl="1"/>
            <a:r>
              <a:rPr lang="fa-IR" sz="1400" dirty="0">
                <a:latin typeface="Vazirmatn" pitchFamily="2" charset="-78"/>
                <a:cs typeface="Vazirmatn" pitchFamily="2" charset="-78"/>
              </a:rPr>
              <a:t>در این وظیفه، فرد مسئول انتقال روزانه کیسه‌های حاوی البسه شسته‌شده به داخل خودروی وانت می‌باشد. وزن هر کیسه بین ۱۵ تا ۲۰ کیلوگرم متغیر است. به‌طور متوسط، در هر نوبت بارگیری، ۱۲ کیسه در وانت قرار داده می‌شود و این فرآیند در طول یک شیفت کاری، ۶ مرتبه تکرار می‌گردد.</a:t>
            </a:r>
          </a:p>
          <a:p>
            <a:pPr algn="just" rtl="1"/>
            <a:r>
              <a:rPr lang="fa-IR" sz="1400" dirty="0">
                <a:latin typeface="Vazirmatn" pitchFamily="2" charset="-78"/>
                <a:cs typeface="Vazirmatn" pitchFamily="2" charset="-78"/>
              </a:rPr>
              <a:t>در طول شیفت، فرد معمولاً وظایف مربوط به حمل کیسه‌ها و رانندگی وانت را بر عهده دارد. گزارش‌های دریافتی حاکی از آن است که وی غالباً از فشار کاری بالا در این نقش ابراز نارضایتی می‌نماید.</a:t>
            </a:r>
          </a:p>
        </p:txBody>
      </p:sp>
      <p:sp>
        <p:nvSpPr>
          <p:cNvPr id="19" name="TextBox 18">
            <a:extLst>
              <a:ext uri="{FF2B5EF4-FFF2-40B4-BE49-F238E27FC236}">
                <a16:creationId xmlns:a16="http://schemas.microsoft.com/office/drawing/2014/main" id="{1729E4E7-0475-04BD-5589-B96A2E5F44E9}"/>
              </a:ext>
            </a:extLst>
          </p:cNvPr>
          <p:cNvSpPr txBox="1"/>
          <p:nvPr/>
        </p:nvSpPr>
        <p:spPr>
          <a:xfrm>
            <a:off x="2915034" y="522054"/>
            <a:ext cx="1902443" cy="369332"/>
          </a:xfrm>
          <a:prstGeom prst="rect">
            <a:avLst/>
          </a:prstGeom>
          <a:noFill/>
        </p:spPr>
        <p:txBody>
          <a:bodyPr wrap="square" rtlCol="1">
            <a:spAutoFit/>
          </a:bodyPr>
          <a:lstStyle/>
          <a:p>
            <a:pPr algn="r" rtl="1"/>
            <a:r>
              <a:rPr lang="fa-IR" dirty="0">
                <a:latin typeface="Vazirmatn" pitchFamily="2" charset="-78"/>
                <a:cs typeface="Vazirmatn" pitchFamily="2" charset="-78"/>
              </a:rPr>
              <a:t>ویدیوی پوسچر 2</a:t>
            </a:r>
          </a:p>
        </p:txBody>
      </p:sp>
      <p:pic>
        <p:nvPicPr>
          <p:cNvPr id="5" name="4_6014568129965857552">
            <a:hlinkClick r:id="" action="ppaction://media"/>
            <a:extLst>
              <a:ext uri="{FF2B5EF4-FFF2-40B4-BE49-F238E27FC236}">
                <a16:creationId xmlns:a16="http://schemas.microsoft.com/office/drawing/2014/main" id="{6E8C7ED7-3A07-F6D0-50F3-790BBE9E3E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7055" y="1406525"/>
            <a:ext cx="2438400" cy="4368800"/>
          </a:xfrm>
          <a:prstGeom prst="rect">
            <a:avLst/>
          </a:prstGeom>
        </p:spPr>
      </p:pic>
    </p:spTree>
    <p:extLst>
      <p:ext uri="{BB962C8B-B14F-4D97-AF65-F5344CB8AC3E}">
        <p14:creationId xmlns:p14="http://schemas.microsoft.com/office/powerpoint/2010/main" val="19537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DDE00-57E5-8DCF-AB87-E228CD1C3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1FB55-2732-E15B-09B1-03CABC8A3384}"/>
              </a:ext>
            </a:extLst>
          </p:cNvPr>
          <p:cNvSpPr>
            <a:spLocks noGrp="1"/>
          </p:cNvSpPr>
          <p:nvPr>
            <p:ph type="title"/>
          </p:nvPr>
        </p:nvSpPr>
        <p:spPr>
          <a:xfrm>
            <a:off x="8001566" y="-708814"/>
            <a:ext cx="3932237" cy="1600200"/>
          </a:xfrm>
        </p:spPr>
        <p:txBody>
          <a:bodyPr/>
          <a:lstStyle/>
          <a:p>
            <a:pPr algn="ctr"/>
            <a:r>
              <a:rPr lang="en-US" b="1" dirty="0"/>
              <a:t>KIM-BM-A</a:t>
            </a:r>
          </a:p>
        </p:txBody>
      </p:sp>
      <p:pic>
        <p:nvPicPr>
          <p:cNvPr id="14" name="Picture 13">
            <a:extLst>
              <a:ext uri="{FF2B5EF4-FFF2-40B4-BE49-F238E27FC236}">
                <a16:creationId xmlns:a16="http://schemas.microsoft.com/office/drawing/2014/main" id="{CDDA778D-5D63-01B8-74BB-DAC99EF553D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893617"/>
            <a:ext cx="2531575" cy="2557250"/>
          </a:xfrm>
          <a:prstGeom prst="rect">
            <a:avLst/>
          </a:prstGeom>
        </p:spPr>
      </p:pic>
      <p:sp>
        <p:nvSpPr>
          <p:cNvPr id="16" name="TextBox 15">
            <a:extLst>
              <a:ext uri="{FF2B5EF4-FFF2-40B4-BE49-F238E27FC236}">
                <a16:creationId xmlns:a16="http://schemas.microsoft.com/office/drawing/2014/main" id="{9CEE7CF2-A082-F5A5-BB04-FB86460C109D}"/>
              </a:ext>
            </a:extLst>
          </p:cNvPr>
          <p:cNvSpPr txBox="1"/>
          <p:nvPr/>
        </p:nvSpPr>
        <p:spPr>
          <a:xfrm>
            <a:off x="6946985" y="3453099"/>
            <a:ext cx="4440154" cy="1815882"/>
          </a:xfrm>
          <a:prstGeom prst="rect">
            <a:avLst/>
          </a:prstGeom>
          <a:noFill/>
        </p:spPr>
        <p:txBody>
          <a:bodyPr wrap="square" rtlCol="1">
            <a:spAutoFit/>
          </a:bodyPr>
          <a:lstStyle/>
          <a:p>
            <a:pPr algn="just" rtl="1"/>
            <a:r>
              <a:rPr lang="fa-IR" sz="1400" dirty="0">
                <a:latin typeface="Vazirmatn" pitchFamily="2" charset="-78"/>
                <a:cs typeface="Vazirmatn" pitchFamily="2" charset="-78"/>
              </a:rPr>
              <a:t>در این فعالیت، فرد موظف است روزانه دو نوبت زباله‌های واحد را به محل دفع منتقل نماید. هر بار جابه‌جایی به‌طور متوسط حدود ۵ دقیقه زمان می‌برد. وزن زباله‌ها در حالت حمل دستی بین ۴ تا ۷ کیلوگرم متغیر است و مسیر انتقال دارای شیب ملایم می‌باشد.</a:t>
            </a:r>
          </a:p>
          <a:p>
            <a:pPr algn="just" rtl="1"/>
            <a:r>
              <a:rPr lang="fa-IR" sz="1400" dirty="0">
                <a:latin typeface="Vazirmatn" pitchFamily="2" charset="-78"/>
                <a:cs typeface="Vazirmatn" pitchFamily="2" charset="-78"/>
              </a:rPr>
              <a:t>این وظیفه به‌صورت روتین و ثابت تعریف نشده و فرد مذکور علاوه بر آن، مسئولیت انجام فعالیت‌های متنوع دیگری را نیز بر عهده دارد.</a:t>
            </a:r>
          </a:p>
        </p:txBody>
      </p:sp>
      <p:sp>
        <p:nvSpPr>
          <p:cNvPr id="19" name="TextBox 18">
            <a:extLst>
              <a:ext uri="{FF2B5EF4-FFF2-40B4-BE49-F238E27FC236}">
                <a16:creationId xmlns:a16="http://schemas.microsoft.com/office/drawing/2014/main" id="{5A9ECB05-54ED-CD92-097C-0F8C9FA9CEE9}"/>
              </a:ext>
            </a:extLst>
          </p:cNvPr>
          <p:cNvSpPr txBox="1"/>
          <p:nvPr/>
        </p:nvSpPr>
        <p:spPr>
          <a:xfrm>
            <a:off x="2915034" y="522054"/>
            <a:ext cx="1902443" cy="369332"/>
          </a:xfrm>
          <a:prstGeom prst="rect">
            <a:avLst/>
          </a:prstGeom>
          <a:noFill/>
        </p:spPr>
        <p:txBody>
          <a:bodyPr wrap="square" rtlCol="1">
            <a:spAutoFit/>
          </a:bodyPr>
          <a:lstStyle/>
          <a:p>
            <a:r>
              <a:rPr lang="fa-IR" dirty="0">
                <a:latin typeface="Vazirmatn" pitchFamily="2" charset="-78"/>
                <a:cs typeface="Vazirmatn" pitchFamily="2" charset="-78"/>
              </a:rPr>
              <a:t>ویدیوی پوسچر 3</a:t>
            </a:r>
          </a:p>
        </p:txBody>
      </p:sp>
      <p:pic>
        <p:nvPicPr>
          <p:cNvPr id="3" name="Picture 2">
            <a:extLst>
              <a:ext uri="{FF2B5EF4-FFF2-40B4-BE49-F238E27FC236}">
                <a16:creationId xmlns:a16="http://schemas.microsoft.com/office/drawing/2014/main" id="{3972E5B6-D64C-5F2D-2C52-EDCDCDE26F74}"/>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946985" y="1753420"/>
            <a:ext cx="1796104" cy="837644"/>
          </a:xfrm>
          <a:prstGeom prst="rect">
            <a:avLst/>
          </a:prstGeom>
        </p:spPr>
      </p:pic>
      <p:pic>
        <p:nvPicPr>
          <p:cNvPr id="5" name="4_6014568129965857553">
            <a:hlinkClick r:id="" action="ppaction://media"/>
            <a:extLst>
              <a:ext uri="{FF2B5EF4-FFF2-40B4-BE49-F238E27FC236}">
                <a16:creationId xmlns:a16="http://schemas.microsoft.com/office/drawing/2014/main" id="{9667215C-F777-6C90-BA0B-38B4346C1B3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11021" y="1238250"/>
            <a:ext cx="2438400" cy="4267200"/>
          </a:xfrm>
          <a:prstGeom prst="rect">
            <a:avLst/>
          </a:prstGeom>
        </p:spPr>
      </p:pic>
    </p:spTree>
    <p:extLst>
      <p:ext uri="{BB962C8B-B14F-4D97-AF65-F5344CB8AC3E}">
        <p14:creationId xmlns:p14="http://schemas.microsoft.com/office/powerpoint/2010/main" val="7162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F9596-0E85-0756-09DA-030D1DA92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28646-912C-97C7-44E2-AB0ACDBF7806}"/>
              </a:ext>
            </a:extLst>
          </p:cNvPr>
          <p:cNvSpPr>
            <a:spLocks noGrp="1"/>
          </p:cNvSpPr>
          <p:nvPr>
            <p:ph type="title"/>
          </p:nvPr>
        </p:nvSpPr>
        <p:spPr>
          <a:xfrm>
            <a:off x="8001566" y="-708814"/>
            <a:ext cx="3932237" cy="1600200"/>
          </a:xfrm>
        </p:spPr>
        <p:txBody>
          <a:bodyPr/>
          <a:lstStyle/>
          <a:p>
            <a:pPr algn="ctr"/>
            <a:r>
              <a:rPr lang="en-US" b="1" dirty="0"/>
              <a:t>KIM-BM-B</a:t>
            </a:r>
          </a:p>
        </p:txBody>
      </p:sp>
      <p:pic>
        <p:nvPicPr>
          <p:cNvPr id="14" name="Picture 13">
            <a:extLst>
              <a:ext uri="{FF2B5EF4-FFF2-40B4-BE49-F238E27FC236}">
                <a16:creationId xmlns:a16="http://schemas.microsoft.com/office/drawing/2014/main" id="{C0900D50-1D10-528D-31A3-B0C63939690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893617"/>
            <a:ext cx="2531575" cy="2557250"/>
          </a:xfrm>
          <a:prstGeom prst="rect">
            <a:avLst/>
          </a:prstGeom>
        </p:spPr>
      </p:pic>
      <p:sp>
        <p:nvSpPr>
          <p:cNvPr id="16" name="TextBox 15">
            <a:extLst>
              <a:ext uri="{FF2B5EF4-FFF2-40B4-BE49-F238E27FC236}">
                <a16:creationId xmlns:a16="http://schemas.microsoft.com/office/drawing/2014/main" id="{208FFBCD-708F-06CE-6A4F-7BB2DB1A7CDA}"/>
              </a:ext>
            </a:extLst>
          </p:cNvPr>
          <p:cNvSpPr txBox="1"/>
          <p:nvPr/>
        </p:nvSpPr>
        <p:spPr>
          <a:xfrm>
            <a:off x="6946985" y="3453099"/>
            <a:ext cx="4440154" cy="2031325"/>
          </a:xfrm>
          <a:prstGeom prst="rect">
            <a:avLst/>
          </a:prstGeom>
          <a:noFill/>
        </p:spPr>
        <p:txBody>
          <a:bodyPr wrap="square" rtlCol="1">
            <a:spAutoFit/>
          </a:bodyPr>
          <a:lstStyle/>
          <a:p>
            <a:pPr algn="just" rtl="1"/>
            <a:r>
              <a:rPr lang="fa-IR" sz="1400" dirty="0">
                <a:latin typeface="Vazirmatn" pitchFamily="2" charset="-78"/>
                <a:cs typeface="Vazirmatn" pitchFamily="2" charset="-78"/>
              </a:rPr>
              <a:t>در این وظیفه، فرد مسئول جابه‌جایی اقلام مصرفی و غذایی از سلف یا انبار به محل موردنظر با استفاده از دوچرخه می‌باشد. این جابه‌جایی بر اساس نیاز واحد انجام می‌گیرد و وزن اقلام معمولاً از ۵ کیلوگرم تجاوز نمی‌کند. هر رفت‌وآمد با دوچرخه به‌طور متوسط حدود ۴ دقیقه زمان می‌برد و این مسیر روزانه ۴ مرتبه طی می‌شود. بخشی از مسیر دارای شیب ملایم است. این وظیفه به‌صورت روتین و ثابت تعریف نشده و فرد مذکور علاوه بر آن، مسئولیت انجام فعالیت‌های متنوع دیگری را نیز بر عهده دارد.</a:t>
            </a:r>
          </a:p>
        </p:txBody>
      </p:sp>
      <p:sp>
        <p:nvSpPr>
          <p:cNvPr id="19" name="TextBox 18">
            <a:extLst>
              <a:ext uri="{FF2B5EF4-FFF2-40B4-BE49-F238E27FC236}">
                <a16:creationId xmlns:a16="http://schemas.microsoft.com/office/drawing/2014/main" id="{12A93241-77E6-6720-A779-D818F551C2C7}"/>
              </a:ext>
            </a:extLst>
          </p:cNvPr>
          <p:cNvSpPr txBox="1"/>
          <p:nvPr/>
        </p:nvSpPr>
        <p:spPr>
          <a:xfrm>
            <a:off x="2915034" y="522054"/>
            <a:ext cx="1902443" cy="369332"/>
          </a:xfrm>
          <a:prstGeom prst="rect">
            <a:avLst/>
          </a:prstGeom>
          <a:noFill/>
        </p:spPr>
        <p:txBody>
          <a:bodyPr wrap="square" rtlCol="1">
            <a:spAutoFit/>
          </a:bodyPr>
          <a:lstStyle/>
          <a:p>
            <a:r>
              <a:rPr lang="fa-IR" dirty="0">
                <a:latin typeface="Vazirmatn" pitchFamily="2" charset="-78"/>
                <a:cs typeface="Vazirmatn" pitchFamily="2" charset="-78"/>
              </a:rPr>
              <a:t>ویدیوی پوسچر 4</a:t>
            </a:r>
          </a:p>
        </p:txBody>
      </p:sp>
      <p:pic>
        <p:nvPicPr>
          <p:cNvPr id="3" name="Picture 2">
            <a:extLst>
              <a:ext uri="{FF2B5EF4-FFF2-40B4-BE49-F238E27FC236}">
                <a16:creationId xmlns:a16="http://schemas.microsoft.com/office/drawing/2014/main" id="{7D886802-15F9-C4F3-1F1B-873CA120967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980372" y="1753420"/>
            <a:ext cx="1729329" cy="837644"/>
          </a:xfrm>
          <a:prstGeom prst="rect">
            <a:avLst/>
          </a:prstGeom>
        </p:spPr>
      </p:pic>
      <p:pic>
        <p:nvPicPr>
          <p:cNvPr id="5" name="4_6014568129965857554">
            <a:hlinkClick r:id="" action="ppaction://media"/>
            <a:extLst>
              <a:ext uri="{FF2B5EF4-FFF2-40B4-BE49-F238E27FC236}">
                <a16:creationId xmlns:a16="http://schemas.microsoft.com/office/drawing/2014/main" id="{661B42A3-9156-FA7D-8962-1D2FC9FBA71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06555" y="1177132"/>
            <a:ext cx="2825415" cy="4473574"/>
          </a:xfrm>
          <a:prstGeom prst="rect">
            <a:avLst/>
          </a:prstGeom>
        </p:spPr>
      </p:pic>
    </p:spTree>
    <p:extLst>
      <p:ext uri="{BB962C8B-B14F-4D97-AF65-F5344CB8AC3E}">
        <p14:creationId xmlns:p14="http://schemas.microsoft.com/office/powerpoint/2010/main" val="25416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0A83B-36ED-2824-99E8-97A22AE46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FD622F-DD54-D8AE-508E-3DD0CCAB38D0}"/>
              </a:ext>
            </a:extLst>
          </p:cNvPr>
          <p:cNvSpPr>
            <a:spLocks noGrp="1"/>
          </p:cNvSpPr>
          <p:nvPr>
            <p:ph type="title"/>
          </p:nvPr>
        </p:nvSpPr>
        <p:spPr>
          <a:xfrm>
            <a:off x="8001566" y="-708814"/>
            <a:ext cx="3932237" cy="1600200"/>
          </a:xfrm>
        </p:spPr>
        <p:txBody>
          <a:bodyPr/>
          <a:lstStyle/>
          <a:p>
            <a:pPr algn="ctr" rtl="0"/>
            <a:r>
              <a:rPr lang="en-US" b="1" dirty="0"/>
              <a:t>KIM-MHO</a:t>
            </a:r>
          </a:p>
        </p:txBody>
      </p:sp>
      <p:pic>
        <p:nvPicPr>
          <p:cNvPr id="14" name="Picture 13">
            <a:extLst>
              <a:ext uri="{FF2B5EF4-FFF2-40B4-BE49-F238E27FC236}">
                <a16:creationId xmlns:a16="http://schemas.microsoft.com/office/drawing/2014/main" id="{4592A0ED-C118-16B4-CA92-5F98A6BA8D1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906455"/>
            <a:ext cx="2531575" cy="2531575"/>
          </a:xfrm>
          <a:prstGeom prst="rect">
            <a:avLst/>
          </a:prstGeom>
        </p:spPr>
      </p:pic>
      <p:sp>
        <p:nvSpPr>
          <p:cNvPr id="16" name="TextBox 15">
            <a:extLst>
              <a:ext uri="{FF2B5EF4-FFF2-40B4-BE49-F238E27FC236}">
                <a16:creationId xmlns:a16="http://schemas.microsoft.com/office/drawing/2014/main" id="{0F2867DB-B161-8CCD-F159-C23E845E5958}"/>
              </a:ext>
            </a:extLst>
          </p:cNvPr>
          <p:cNvSpPr txBox="1"/>
          <p:nvPr/>
        </p:nvSpPr>
        <p:spPr>
          <a:xfrm>
            <a:off x="6946985" y="3453099"/>
            <a:ext cx="4440154" cy="3108543"/>
          </a:xfrm>
          <a:prstGeom prst="rect">
            <a:avLst/>
          </a:prstGeom>
          <a:noFill/>
        </p:spPr>
        <p:txBody>
          <a:bodyPr wrap="square" rtlCol="1">
            <a:spAutoFit/>
          </a:bodyPr>
          <a:lstStyle/>
          <a:p>
            <a:pPr algn="just" rtl="1"/>
            <a:r>
              <a:rPr lang="fa-IR" sz="1400" dirty="0">
                <a:latin typeface="Vazirmatn" pitchFamily="2" charset="-78"/>
                <a:cs typeface="Vazirmatn" pitchFamily="2" charset="-78"/>
              </a:rPr>
              <a:t>در این فعالیت، فرد مسئول مرتب‌سازی البسه شسته‌شده و آماده‌سازی آن‌ها جهت قرار دادن در کیسه می‌باشد. هر لباس به‌طور متوسط نیازمند پنج مرحله تا و تنظیم است. سرعت انجام کار به‌گونه‌ای است که در هر ۱۰ تا ۱۲ ثانیه یک لباس تا می‌شود و به‌طور میانگین، در هر دقیقه چهار لباس مرتب می‌گردد. با احتساب زمان‌های استراحت، مدت زمان مفید انجام این فعالیت در طول روز حدود ۲.۵ ساعت برآورد می‌شود. محیط کار دارای شرایطی نظیر رطوبت، گرما و سطح قابل‌توجهی از سر و صدا می‌باشد. شایان ذکر است که فرد مذکور علاوه بر وظیفه فوق، مسئولیت انجام فعالیت‌های متنوع دیگری از جمله هل دادن ترولی، جمع‌آوری البسه از خشک‌کن و نظافت محیط را نیز بر عهده دارد.</a:t>
            </a:r>
          </a:p>
          <a:p>
            <a:pPr algn="just" rtl="1"/>
            <a:endParaRPr lang="fa-IR" sz="1400" dirty="0">
              <a:latin typeface="Vazirmatn" pitchFamily="2" charset="-78"/>
              <a:cs typeface="Vazirmatn" pitchFamily="2" charset="-78"/>
            </a:endParaRPr>
          </a:p>
          <a:p>
            <a:pPr algn="just" rtl="1"/>
            <a:endParaRPr lang="fa-IR" sz="1400" dirty="0">
              <a:latin typeface="Vazirmatn" pitchFamily="2" charset="-78"/>
              <a:cs typeface="Vazirmatn" pitchFamily="2" charset="-78"/>
            </a:endParaRPr>
          </a:p>
        </p:txBody>
      </p:sp>
      <p:sp>
        <p:nvSpPr>
          <p:cNvPr id="19" name="TextBox 18">
            <a:extLst>
              <a:ext uri="{FF2B5EF4-FFF2-40B4-BE49-F238E27FC236}">
                <a16:creationId xmlns:a16="http://schemas.microsoft.com/office/drawing/2014/main" id="{AB6D827C-1CFB-5254-F510-C8B90007E35B}"/>
              </a:ext>
            </a:extLst>
          </p:cNvPr>
          <p:cNvSpPr txBox="1"/>
          <p:nvPr/>
        </p:nvSpPr>
        <p:spPr>
          <a:xfrm>
            <a:off x="2915034" y="522054"/>
            <a:ext cx="1902443" cy="369332"/>
          </a:xfrm>
          <a:prstGeom prst="rect">
            <a:avLst/>
          </a:prstGeom>
          <a:noFill/>
        </p:spPr>
        <p:txBody>
          <a:bodyPr wrap="square" rtlCol="1">
            <a:spAutoFit/>
          </a:bodyPr>
          <a:lstStyle/>
          <a:p>
            <a:r>
              <a:rPr lang="fa-IR" dirty="0">
                <a:latin typeface="Vazirmatn" pitchFamily="2" charset="-78"/>
                <a:cs typeface="Vazirmatn" pitchFamily="2" charset="-78"/>
              </a:rPr>
              <a:t>ویدیوی پوسچر 5</a:t>
            </a:r>
          </a:p>
        </p:txBody>
      </p:sp>
      <p:pic>
        <p:nvPicPr>
          <p:cNvPr id="4" name="mho">
            <a:hlinkClick r:id="" action="ppaction://media"/>
            <a:extLst>
              <a:ext uri="{FF2B5EF4-FFF2-40B4-BE49-F238E27FC236}">
                <a16:creationId xmlns:a16="http://schemas.microsoft.com/office/drawing/2014/main" id="{3803CD66-DE36-ECD8-CEFC-54C2AF24D4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48681" y="1250097"/>
            <a:ext cx="2980532" cy="4406004"/>
          </a:xfrm>
          <a:prstGeom prst="rect">
            <a:avLst/>
          </a:prstGeom>
        </p:spPr>
      </p:pic>
    </p:spTree>
    <p:extLst>
      <p:ext uri="{BB962C8B-B14F-4D97-AF65-F5344CB8AC3E}">
        <p14:creationId xmlns:p14="http://schemas.microsoft.com/office/powerpoint/2010/main" val="1581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90FAC-5CAE-5F91-0EA2-6101111A6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2D92A-1340-6F1F-341C-25245D763788}"/>
              </a:ext>
            </a:extLst>
          </p:cNvPr>
          <p:cNvSpPr>
            <a:spLocks noGrp="1"/>
          </p:cNvSpPr>
          <p:nvPr>
            <p:ph type="title"/>
          </p:nvPr>
        </p:nvSpPr>
        <p:spPr>
          <a:xfrm>
            <a:off x="8001566" y="-708814"/>
            <a:ext cx="3932237" cy="1600200"/>
          </a:xfrm>
        </p:spPr>
        <p:txBody>
          <a:bodyPr/>
          <a:lstStyle/>
          <a:p>
            <a:pPr algn="ctr" rtl="0"/>
            <a:r>
              <a:rPr lang="en-US" b="1" dirty="0"/>
              <a:t>KIM-ABP</a:t>
            </a:r>
          </a:p>
        </p:txBody>
      </p:sp>
      <p:pic>
        <p:nvPicPr>
          <p:cNvPr id="14" name="Picture 13">
            <a:extLst>
              <a:ext uri="{FF2B5EF4-FFF2-40B4-BE49-F238E27FC236}">
                <a16:creationId xmlns:a16="http://schemas.microsoft.com/office/drawing/2014/main" id="{4B04E1B8-BB87-2F5B-B335-66B87B23B98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897559"/>
            <a:ext cx="2531575" cy="2549367"/>
          </a:xfrm>
          <a:prstGeom prst="rect">
            <a:avLst/>
          </a:prstGeom>
        </p:spPr>
      </p:pic>
      <p:sp>
        <p:nvSpPr>
          <p:cNvPr id="16" name="TextBox 15">
            <a:extLst>
              <a:ext uri="{FF2B5EF4-FFF2-40B4-BE49-F238E27FC236}">
                <a16:creationId xmlns:a16="http://schemas.microsoft.com/office/drawing/2014/main" id="{C978D6E9-519F-0A3F-86B1-3396E4E909FF}"/>
              </a:ext>
            </a:extLst>
          </p:cNvPr>
          <p:cNvSpPr txBox="1"/>
          <p:nvPr/>
        </p:nvSpPr>
        <p:spPr>
          <a:xfrm>
            <a:off x="6946985" y="3453099"/>
            <a:ext cx="4440154" cy="2462213"/>
          </a:xfrm>
          <a:prstGeom prst="rect">
            <a:avLst/>
          </a:prstGeom>
          <a:noFill/>
        </p:spPr>
        <p:txBody>
          <a:bodyPr wrap="square" rtlCol="1">
            <a:spAutoFit/>
          </a:bodyPr>
          <a:lstStyle/>
          <a:p>
            <a:pPr algn="just" rtl="1"/>
            <a:r>
              <a:rPr lang="fa-IR" sz="1400" dirty="0">
                <a:latin typeface="Vazirmatn" pitchFamily="2" charset="-78"/>
                <a:cs typeface="Vazirmatn" pitchFamily="2" charset="-78"/>
              </a:rPr>
              <a:t>در این فعالیت، فرد مسئول انتقال البسه خشک‌شده از دستگاه خشک‌کن به داخل ترولی است. هر دستگاه خشک‌کن ظرفیت نگهداری ۲۵ لباس را دارد و در مجموع ۷ دستگاه خشک‌کن در واحد موجود است. این فرآیند به‌طور میانگین ۴ بار در روز تکرار می‌شود.</a:t>
            </a:r>
          </a:p>
          <a:p>
            <a:pPr algn="just" rtl="1"/>
            <a:r>
              <a:rPr lang="fa-IR" sz="1400" dirty="0">
                <a:latin typeface="Vazirmatn" pitchFamily="2" charset="-78"/>
                <a:cs typeface="Vazirmatn" pitchFamily="2" charset="-78"/>
              </a:rPr>
              <a:t>هر بار تخلیه کامل یک خشک‌کن حدود ۵ دقیقه زمان مفید نیاز دارد. لازم به ذکر است که دستگاه خشک‌کن در حین تخلیه دارای گرما است.</a:t>
            </a:r>
          </a:p>
          <a:p>
            <a:pPr algn="just" rtl="1"/>
            <a:r>
              <a:rPr lang="fa-IR" sz="1400" dirty="0">
                <a:latin typeface="Vazirmatn" pitchFamily="2" charset="-78"/>
                <a:cs typeface="Vazirmatn" pitchFamily="2" charset="-78"/>
              </a:rPr>
              <a:t>این فرد در کنار این کار وظایف دیگری نظیر انتقال ترولی، تفکیک البسه و حمل البسه را نیز بر عهده دارد که به طور متناوب انجام می دهد.</a:t>
            </a:r>
          </a:p>
        </p:txBody>
      </p:sp>
      <p:sp>
        <p:nvSpPr>
          <p:cNvPr id="19" name="TextBox 18">
            <a:extLst>
              <a:ext uri="{FF2B5EF4-FFF2-40B4-BE49-F238E27FC236}">
                <a16:creationId xmlns:a16="http://schemas.microsoft.com/office/drawing/2014/main" id="{DC2CA0F5-AF20-4131-A2D1-6528E98ABDC5}"/>
              </a:ext>
            </a:extLst>
          </p:cNvPr>
          <p:cNvSpPr txBox="1"/>
          <p:nvPr/>
        </p:nvSpPr>
        <p:spPr>
          <a:xfrm>
            <a:off x="2915034" y="522054"/>
            <a:ext cx="1902443" cy="369332"/>
          </a:xfrm>
          <a:prstGeom prst="rect">
            <a:avLst/>
          </a:prstGeom>
          <a:noFill/>
        </p:spPr>
        <p:txBody>
          <a:bodyPr wrap="square" rtlCol="1">
            <a:spAutoFit/>
          </a:bodyPr>
          <a:lstStyle/>
          <a:p>
            <a:r>
              <a:rPr lang="fa-IR" dirty="0">
                <a:latin typeface="Vazirmatn" pitchFamily="2" charset="-78"/>
                <a:cs typeface="Vazirmatn" pitchFamily="2" charset="-78"/>
              </a:rPr>
              <a:t>ویدیوی پوسچر 6</a:t>
            </a:r>
          </a:p>
        </p:txBody>
      </p:sp>
      <p:pic>
        <p:nvPicPr>
          <p:cNvPr id="5" name="abp">
            <a:hlinkClick r:id="" action="ppaction://media"/>
            <a:extLst>
              <a:ext uri="{FF2B5EF4-FFF2-40B4-BE49-F238E27FC236}">
                <a16:creationId xmlns:a16="http://schemas.microsoft.com/office/drawing/2014/main" id="{D90973CD-9156-CC26-00A5-4662B72324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1461" y="1128712"/>
            <a:ext cx="2849587" cy="5145087"/>
          </a:xfrm>
          <a:prstGeom prst="rect">
            <a:avLst/>
          </a:prstGeom>
        </p:spPr>
      </p:pic>
    </p:spTree>
    <p:extLst>
      <p:ext uri="{BB962C8B-B14F-4D97-AF65-F5344CB8AC3E}">
        <p14:creationId xmlns:p14="http://schemas.microsoft.com/office/powerpoint/2010/main" val="30276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E2DE9-54A5-9954-6D7A-14FD950FA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EBB28-1ECF-9505-36EB-8EF3C90D6F1B}"/>
              </a:ext>
            </a:extLst>
          </p:cNvPr>
          <p:cNvSpPr>
            <a:spLocks noGrp="1"/>
          </p:cNvSpPr>
          <p:nvPr>
            <p:ph type="title"/>
          </p:nvPr>
        </p:nvSpPr>
        <p:spPr>
          <a:xfrm>
            <a:off x="8001566" y="-708814"/>
            <a:ext cx="3932237" cy="1600200"/>
          </a:xfrm>
        </p:spPr>
        <p:txBody>
          <a:bodyPr/>
          <a:lstStyle/>
          <a:p>
            <a:pPr algn="ctr"/>
            <a:r>
              <a:rPr lang="en-US" b="1" dirty="0"/>
              <a:t>KIM-BF</a:t>
            </a:r>
          </a:p>
        </p:txBody>
      </p:sp>
      <p:pic>
        <p:nvPicPr>
          <p:cNvPr id="14" name="Picture 13">
            <a:extLst>
              <a:ext uri="{FF2B5EF4-FFF2-40B4-BE49-F238E27FC236}">
                <a16:creationId xmlns:a16="http://schemas.microsoft.com/office/drawing/2014/main" id="{46DB3FCC-F797-E4B9-8181-20B39DDDCD3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916694"/>
            <a:ext cx="2531575" cy="2511097"/>
          </a:xfrm>
          <a:prstGeom prst="rect">
            <a:avLst/>
          </a:prstGeom>
        </p:spPr>
      </p:pic>
      <p:sp>
        <p:nvSpPr>
          <p:cNvPr id="16" name="TextBox 15">
            <a:extLst>
              <a:ext uri="{FF2B5EF4-FFF2-40B4-BE49-F238E27FC236}">
                <a16:creationId xmlns:a16="http://schemas.microsoft.com/office/drawing/2014/main" id="{EA07CDF0-BAF3-73F2-3410-5E4B2FE46FED}"/>
              </a:ext>
            </a:extLst>
          </p:cNvPr>
          <p:cNvSpPr txBox="1"/>
          <p:nvPr/>
        </p:nvSpPr>
        <p:spPr>
          <a:xfrm>
            <a:off x="6946985" y="3453099"/>
            <a:ext cx="4440154" cy="2893100"/>
          </a:xfrm>
          <a:prstGeom prst="rect">
            <a:avLst/>
          </a:prstGeom>
          <a:noFill/>
        </p:spPr>
        <p:txBody>
          <a:bodyPr wrap="square" rtlCol="1">
            <a:spAutoFit/>
          </a:bodyPr>
          <a:lstStyle/>
          <a:p>
            <a:pPr algn="just" rtl="1"/>
            <a:r>
              <a:rPr lang="fa-IR" sz="1400" dirty="0">
                <a:latin typeface="Vazirmatn" pitchFamily="2" charset="-78"/>
                <a:cs typeface="Vazirmatn" pitchFamily="2" charset="-78"/>
              </a:rPr>
              <a:t>در این فعالیت، فرد مسئول انجام عملیات اطو کردن البسه می‌باشد. فرآیند اطو شامل اعمال پرس حرارتی است که در هر نوبت نیازمند نگه‌داشتن دست و پا بر روی سطح اتو و پدال به مدت حداقل ۶ ثانیه می‌باشد. هر لباس به‌طور متوسط نیازمند چهار مرحله پرس بوده و تعداد لباس‌های اطو شده در طول روز حدود ۳۰ عدد برآورد می‌گردد.</a:t>
            </a:r>
          </a:p>
          <a:p>
            <a:pPr algn="just" rtl="1"/>
            <a:r>
              <a:rPr lang="fa-IR" sz="1400" dirty="0">
                <a:latin typeface="Vazirmatn" pitchFamily="2" charset="-78"/>
                <a:cs typeface="Vazirmatn" pitchFamily="2" charset="-78"/>
              </a:rPr>
              <a:t>شایان ذکر است که فرد مذکور علاوه بر انجام وظیفه اطو، مسئولیت انجام فعالیت‌های متنوع دیگری از جمله جابه‌جایی تجهیزات، آماده‌سازی البسه، و مشارکت در امور نظافتی را نیز بر عهده دارد.</a:t>
            </a:r>
          </a:p>
          <a:p>
            <a:pPr algn="just" rtl="1"/>
            <a:r>
              <a:rPr lang="fa-IR" sz="1400" dirty="0">
                <a:latin typeface="Vazirmatn" pitchFamily="2" charset="-78"/>
                <a:cs typeface="Vazirmatn" pitchFamily="2" charset="-78"/>
              </a:rPr>
              <a:t>محیط کاری این فعالیت دارای سطح قابل‌توجهی از گرما و رطوبت بوده و با توجه به ماهیت ایستایی و تکراری حرکات، فشار فیزیکی و حرارتی قابل‌ملاحظه‌ای بر فرد وارد می‌گردد.</a:t>
            </a:r>
          </a:p>
        </p:txBody>
      </p:sp>
      <p:sp>
        <p:nvSpPr>
          <p:cNvPr id="19" name="TextBox 18">
            <a:extLst>
              <a:ext uri="{FF2B5EF4-FFF2-40B4-BE49-F238E27FC236}">
                <a16:creationId xmlns:a16="http://schemas.microsoft.com/office/drawing/2014/main" id="{5E69B519-B3AF-FDEA-5CD7-0CAF380F81A7}"/>
              </a:ext>
            </a:extLst>
          </p:cNvPr>
          <p:cNvSpPr txBox="1"/>
          <p:nvPr/>
        </p:nvSpPr>
        <p:spPr>
          <a:xfrm>
            <a:off x="2915034" y="522054"/>
            <a:ext cx="1902443" cy="369332"/>
          </a:xfrm>
          <a:prstGeom prst="rect">
            <a:avLst/>
          </a:prstGeom>
          <a:noFill/>
        </p:spPr>
        <p:txBody>
          <a:bodyPr wrap="square" rtlCol="1">
            <a:spAutoFit/>
          </a:bodyPr>
          <a:lstStyle/>
          <a:p>
            <a:r>
              <a:rPr lang="fa-IR" dirty="0">
                <a:latin typeface="Vazirmatn" pitchFamily="2" charset="-78"/>
                <a:cs typeface="Vazirmatn" pitchFamily="2" charset="-78"/>
              </a:rPr>
              <a:t>ویدیوی پوسچر 7</a:t>
            </a:r>
          </a:p>
        </p:txBody>
      </p:sp>
      <p:pic>
        <p:nvPicPr>
          <p:cNvPr id="4" name="4_6014568129965857547">
            <a:hlinkClick r:id="" action="ppaction://media"/>
            <a:extLst>
              <a:ext uri="{FF2B5EF4-FFF2-40B4-BE49-F238E27FC236}">
                <a16:creationId xmlns:a16="http://schemas.microsoft.com/office/drawing/2014/main" id="{17AE068C-5A41-1295-C65A-FDA41D3F57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9077" y="1123157"/>
            <a:ext cx="2438400" cy="4368800"/>
          </a:xfrm>
          <a:prstGeom prst="rect">
            <a:avLst/>
          </a:prstGeom>
        </p:spPr>
      </p:pic>
    </p:spTree>
    <p:extLst>
      <p:ext uri="{BB962C8B-B14F-4D97-AF65-F5344CB8AC3E}">
        <p14:creationId xmlns:p14="http://schemas.microsoft.com/office/powerpoint/2010/main" val="23838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95D20F-40D7-ABA0-017A-F4A0460A58F1}"/>
              </a:ext>
            </a:extLst>
          </p:cNvPr>
          <p:cNvSpPr txBox="1"/>
          <p:nvPr/>
        </p:nvSpPr>
        <p:spPr>
          <a:xfrm>
            <a:off x="4670822" y="3136612"/>
            <a:ext cx="2850356" cy="584775"/>
          </a:xfrm>
          <a:prstGeom prst="rect">
            <a:avLst/>
          </a:prstGeom>
          <a:noFill/>
        </p:spPr>
        <p:txBody>
          <a:bodyPr wrap="square" rtlCol="0">
            <a:spAutoFit/>
          </a:bodyPr>
          <a:lstStyle/>
          <a:p>
            <a:pPr algn="ctr"/>
            <a:r>
              <a:rPr lang="fa-IR" sz="3200" dirty="0">
                <a:latin typeface="Unilever Desire" pitchFamily="2" charset="-78"/>
                <a:cs typeface="Unilever Desire" pitchFamily="2" charset="-78"/>
              </a:rPr>
              <a:t>با تشکر</a:t>
            </a:r>
            <a:endParaRPr lang="en-US" sz="3200" dirty="0">
              <a:latin typeface="Unilever Desire" pitchFamily="2" charset="-78"/>
              <a:cs typeface="Unilever Desire" pitchFamily="2" charset="-78"/>
            </a:endParaRPr>
          </a:p>
        </p:txBody>
      </p:sp>
    </p:spTree>
    <p:extLst>
      <p:ext uri="{BB962C8B-B14F-4D97-AF65-F5344CB8AC3E}">
        <p14:creationId xmlns:p14="http://schemas.microsoft.com/office/powerpoint/2010/main" val="2325909139"/>
      </p:ext>
    </p:extLst>
  </p:cSld>
  <p:clrMapOvr>
    <a:masterClrMapping/>
  </p:clrMapOvr>
</p:sld>
</file>

<file path=ppt/theme/theme1.xml><?xml version="1.0" encoding="utf-8"?>
<a:theme xmlns:a="http://schemas.openxmlformats.org/drawingml/2006/main" name="Office Theme">
  <a:themeElements>
    <a:clrScheme name="Dyslexia 4">
      <a:dk1>
        <a:srgbClr val="000000"/>
      </a:dk1>
      <a:lt1>
        <a:srgbClr val="FFFFFF"/>
      </a:lt1>
      <a:dk2>
        <a:srgbClr val="44546A"/>
      </a:dk2>
      <a:lt2>
        <a:srgbClr val="E7E6E6"/>
      </a:lt2>
      <a:accent1>
        <a:srgbClr val="4472C4"/>
      </a:accent1>
      <a:accent2>
        <a:srgbClr val="D24726"/>
      </a:accent2>
      <a:accent3>
        <a:srgbClr val="9B5AC8"/>
      </a:accent3>
      <a:accent4>
        <a:srgbClr val="F0A11F"/>
      </a:accent4>
      <a:accent5>
        <a:srgbClr val="CB5BA3"/>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d map for Dyslexia_Win32_ss_v3.potx" id="{52B68AD9-87CD-4104-BE88-D09E115B5193}" vid="{32DE419F-2C9E-491B-9DE2-9CB15F0BBA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44B501-5DE1-46D9-B449-400C46FE142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2A44EB6-3BD3-4FF9-B8D1-D973C54C3E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DD0DBF-30B2-4FC6-A5E7-8374DC71803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Mind map</Template>
  <TotalTime>173</TotalTime>
  <Words>1012</Words>
  <Application>Microsoft Office PowerPoint</Application>
  <PresentationFormat>Widescreen</PresentationFormat>
  <Paragraphs>42</Paragraphs>
  <Slides>9</Slides>
  <Notes>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Unilever Desire</vt:lpstr>
      <vt:lpstr>Arial</vt:lpstr>
      <vt:lpstr>Vazirmatn</vt:lpstr>
      <vt:lpstr>Office Theme</vt:lpstr>
      <vt:lpstr>مقدمه</vt:lpstr>
      <vt:lpstr>KIM-PP</vt:lpstr>
      <vt:lpstr>KIM-LHC</vt:lpstr>
      <vt:lpstr>KIM-BM-A</vt:lpstr>
      <vt:lpstr>KIM-BM-B</vt:lpstr>
      <vt:lpstr>KIM-MHO</vt:lpstr>
      <vt:lpstr>KIM-ABP</vt:lpstr>
      <vt:lpstr>KIM-BF</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Ahmad Salimi</dc:creator>
  <cp:lastModifiedBy>Ahmad Salimi</cp:lastModifiedBy>
  <cp:revision>16</cp:revision>
  <dcterms:created xsi:type="dcterms:W3CDTF">2025-10-14T02:59:55Z</dcterms:created>
  <dcterms:modified xsi:type="dcterms:W3CDTF">2025-10-14T12:30:56Z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